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png" ContentType="image/png"/>
  <Default Extension="rels" ContentType="application/vnd.openxmlformats-package.relationships+xml"/>
  <Default Extension="psmdcp" ContentType="application/vnd.openxmlformats-package.core-properties+xml"/>
  <Override PartName="/ppt/notesSlides/notesSlide6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60.xml" ContentType="application/vnd.openxmlformats-officedocument.presentationml.slide+xml"/>
  <Override PartName="/ppt/slides/slide52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9.xml" ContentType="application/vnd.openxmlformats-officedocument.presentationml.slide+xml"/>
  <Override PartName="/ppt/slides/slide17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68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37.xml" ContentType="application/vnd.openxmlformats-officedocument.presentationml.slide+xml"/>
  <Override PartName="/ppt/slides/slide71.xml" ContentType="application/vnd.openxmlformats-officedocument.presentationml.slide+xml"/>
  <Override PartName="/ppt/slides/slide41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54.xml" ContentType="application/vnd.openxmlformats-officedocument.presentationml.slide+xml"/>
  <Override PartName="/ppt/slides/slide36.xml" ContentType="application/vnd.openxmlformats-officedocument.presentationml.slide+xml"/>
  <Override PartName="/ppt/slides/slide66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10.xml" ContentType="application/vnd.openxmlformats-officedocument.presentationml.slide+xml"/>
  <Override PartName="/ppt/slides/slide70.xml" ContentType="application/vnd.openxmlformats-officedocument.presentationml.slide+xml"/>
  <Override PartName="/ppt/slides/slide6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48.xml" ContentType="application/vnd.openxmlformats-officedocument.presentationml.slide+xml"/>
  <Override PartName="/ppt/slides/slide73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39.xml" ContentType="application/vnd.openxmlformats-officedocument.presentationml.slide+xml"/>
  <Override PartName="/ppt/slides/slide6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56.xml" ContentType="application/vnd.openxmlformats-officedocument.presentationml.slide+xml"/>
  <Override PartName="/ppt/slides/slide12.xml" ContentType="application/vnd.openxmlformats-officedocument.presentationml.slide+xml"/>
  <Override PartName="/ppt/slides/slide47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8.xml" ContentType="application/vnd.openxmlformats-officedocument.presentationml.slide+xml"/>
  <Override PartName="/ppt/slides/slide55.xml" ContentType="application/vnd.openxmlformats-officedocument.presentationml.slide+xml"/>
  <Override PartName="/ppt/slides/slide29.xml" ContentType="application/vnd.openxmlformats-officedocument.presentationml.slide+xml"/>
  <Override PartName="/ppt/slides/slide59.xml" ContentType="application/vnd.openxmlformats-officedocument.presentationml.slide+xml"/>
  <Override PartName="/ppt/slides/slide32.xml" ContentType="application/vnd.openxmlformats-officedocument.presentationml.slide+xml"/>
  <Override PartName="/ppt/slides/slide62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1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45.xml" ContentType="application/vnd.openxmlformats-officedocument.presentationml.slide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61.xml" ContentType="application/vnd.openxmlformats-officedocument.presentationml.slide+xml"/>
  <Override PartName="/ppt/slides/slide31.xml" ContentType="application/vnd.openxmlformats-officedocument.presentationml.slide+xml"/>
  <Override PartName="/ppt/slides/slide74.xml" ContentType="application/vnd.openxmlformats-officedocument.presentationml.slide+xml"/>
  <Override PartName="/ppt/slides/slide27.xml" ContentType="application/vnd.openxmlformats-officedocument.presentationml.slide+xml"/>
  <Override PartName="/ppt/slides/slide57.xml" ContentType="application/vnd.openxmlformats-officedocument.presentationml.slide+xml"/>
  <Override PartName="/ppt/slides/slide2.xml" ContentType="application/vnd.openxmlformats-officedocument.presentationml.slide+xml"/>
  <Override PartName="/ppt/slides/slide44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ppt/presentation.xml" Id="rId1" /><Relationship Type="http://schemas.openxmlformats.org/package/2006/relationships/metadata/core-properties" Target="/package/services/metadata/core-properties/d76168dc9c7940c399ab5124a75dfc8f.psmdcp" Id="Rbf97fcb0309c4c35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</p:sldIdLst>
  <p:sldSz cx="9144000" cy="5143500"/>
  <p:notesSz cx="6858000" cy="9144000"/>
  <p:embeddedFontLst>
    <p:embeddedFont>
      <p:font typeface="Montserrat"/>
      <p:regular r:id="rId83"/>
      <p:bold r:id="rId84"/>
      <p:italic r:id="rId85"/>
      <p:boldItalic r:id="rId86"/>
    </p:embeddedFont>
    <p:embeddedFont>
      <p:font typeface="Montserrat Medium"/>
      <p:regular r:id="rId87"/>
      <p:bold r:id="rId88"/>
      <p:italic r:id="rId89"/>
      <p:boldItalic r:id="rId90"/>
    </p:embeddedFont>
    <p:embeddedFont>
      <p:font typeface="Quicksand"/>
      <p:regular r:id="rId91"/>
      <p:bold r:id="rId92"/>
    </p:embeddedFont>
    <p:embeddedFont>
      <p:font typeface="Roboto Mono"/>
      <p:regular r:id="rId93"/>
      <p:bold r:id="rId94"/>
      <p:italic r:id="rId95"/>
      <p:boldItalic r:id="rId96"/>
    </p:embeddedFont>
    <p:embeddedFont>
      <p:font typeface="Quicksand Medium"/>
      <p:regular r:id="rId97"/>
      <p:bold r:id="rId9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07685E-5961-4E7D-9AA5-755FC43C2F1E}">
  <a:tblStyle styleId="{2007685E-5961-4E7D-9AA5-755FC43C2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RobotoMono-italic.fntdata"/><Relationship Id="rId94" Type="http://schemas.openxmlformats.org/officeDocument/2006/relationships/font" Target="fonts/RobotoMono-bold.fntdata"/><Relationship Id="rId97" Type="http://schemas.openxmlformats.org/officeDocument/2006/relationships/font" Target="fonts/QuicksandMedium-regular.fntdata"/><Relationship Id="rId96" Type="http://schemas.openxmlformats.org/officeDocument/2006/relationships/font" Target="fonts/RobotoMon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8" Type="http://schemas.openxmlformats.org/officeDocument/2006/relationships/font" Target="fonts/Quicksand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Quicksand-regular.fntdata"/><Relationship Id="rId90" Type="http://schemas.openxmlformats.org/officeDocument/2006/relationships/font" Target="fonts/MontserratMedium-boldItalic.fntdata"/><Relationship Id="rId93" Type="http://schemas.openxmlformats.org/officeDocument/2006/relationships/font" Target="fonts/RobotoMono-regular.fntdata"/><Relationship Id="rId92" Type="http://schemas.openxmlformats.org/officeDocument/2006/relationships/font" Target="fonts/Quicksan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font" Target="fonts/Montserrat-bold.fntdata"/><Relationship Id="rId83" Type="http://schemas.openxmlformats.org/officeDocument/2006/relationships/font" Target="fonts/Montserrat-regular.fntdata"/><Relationship Id="rId86" Type="http://schemas.openxmlformats.org/officeDocument/2006/relationships/font" Target="fonts/Montserrat-boldItalic.fntdata"/><Relationship Id="rId85" Type="http://schemas.openxmlformats.org/officeDocument/2006/relationships/font" Target="fonts/Montserrat-italic.fntdata"/><Relationship Id="rId88" Type="http://schemas.openxmlformats.org/officeDocument/2006/relationships/font" Target="fonts/MontserratMedium-bold.fntdata"/><Relationship Id="rId87" Type="http://schemas.openxmlformats.org/officeDocument/2006/relationships/font" Target="fonts/MontserratMedium-regular.fntdata"/><Relationship Id="rId89" Type="http://schemas.openxmlformats.org/officeDocument/2006/relationships/font" Target="fonts/MontserratMedium-italic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-cc.io/curriculum" TargetMode="External"/><Relationship Id="rId3" Type="http://schemas.openxmlformats.org/officeDocument/2006/relationships/hyperlink" Target="https://www.raspberrypi.org/" TargetMode="External"/><Relationship Id="rId4" Type="http://schemas.openxmlformats.org/officeDocument/2006/relationships/hyperlink" Target="https://creativecommons.org/licenses/by-nc-sa/4.0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check-mark-tick-mark-check-correct-1292787/" TargetMode="Externa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check-mark-tick-mark-check-correct-1292787/" TargetMode="Externa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check-mark-tick-mark-check-correct-1292787/" TargetMode="Externa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Zuletzt aktualisiert: 30-09-20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 Ressourcen werden regelmäßig aktualisiert - die neueste Version finden Sie unter: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the-cc.io/curriculum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Diese Ressource wird von der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Raspberry Pi Foundation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unter einer Creative Commons Attribution-NonCommercial-ShareAlike 4.0 International Lizenz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lizenziert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Um eine Kopie dieser Lizenz zu sehen, besuchen Sie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creativecommons.org/licenses/by-nc-sa/4.0/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59455c42f_0_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59455c42f_0_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59455c42f_0_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59455c42f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9cbb976ec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9cbb976ec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9cbb976ec_0_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9cbb976ec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Bildquelle: Google Folien Farbauswahl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9cbb976ec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9cbb976ec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Quelle: RPF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9cbb976ec_0_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9cbb976ec_0_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Quelle: RPF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59455c42f_0_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59455c42f_0_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59455c42f_0_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59455c42f_0_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59455c42f_0_7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59455c42f_0_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59455c42f_0_8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59455c42f_0_8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4c9018da4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4c9018da4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59455c42f_0_7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59455c42f_0_7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59455c42f_0_1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59455c42f_0_1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59455c42f_0_1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59455c42f_0_1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59455c42f_0_1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59455c42f_0_1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59455c42f_0_12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59455c42f_0_1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59455c42f_0_1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59455c42f_0_1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59455c42f_0_13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59455c42f_0_1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59455c42f_0_1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b59455c42f_0_1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59455c42f_0_1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59455c42f_0_1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59455c42f_0_16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b59455c42f_0_1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4c9018da4_1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4c9018da4_1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59455c42f_0_1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b59455c42f_0_1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59455c42f_0_17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59455c42f_0_17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59455c42f_0_18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b59455c42f_0_18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59455c42f_0_1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59455c42f_0_1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59455c42f_0_2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b59455c42f_0_2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59455c42f_0_2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59455c42f_0_2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59455c42f_0_2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b59455c42f_0_2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b59455c42f_0_22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b59455c42f_0_2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b59455c42f_0_69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b59455c42f_0_6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597e57b02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b597e57b02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c9018da4_1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4c9018da4_1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b59455c42f_0_23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b59455c42f_0_2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b59455c42f_0_2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b59455c42f_0_2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59455c42f_0_26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59455c42f_0_2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b59455c42f_0_2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b59455c42f_0_2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b59455c42f_0_2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b59455c42f_0_2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b59455c42f_0_29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b59455c42f_0_29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b59455c42f_0_3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b59455c42f_0_3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b59455c42f_0_3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b59455c42f_0_3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b59455c42f_0_3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b59455c42f_0_3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59455c42f_0_3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59455c42f_0_3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59455c42f_0_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59455c42f_0_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59455c42f_0_3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59455c42f_0_3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59455c42f_0_34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59455c42f_0_34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59455c42f_0_3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b59455c42f_0_3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59455c42f_0_35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59455c42f_0_3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Bildquelle: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</a:t>
            </a:r>
            <a:r>
              <a:rPr lang="en-GB"/>
              <a:t>//pixabay.com/vectors/check-mark-tick-mark-check-correct-1292787/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b59455c42f_0_36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b59455c42f_0_36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b59455c42f_0_37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b59455c42f_0_37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b59455c42f_0_38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b59455c42f_0_38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b59455c42f_0_39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b59455c42f_0_39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b59455c42f_0_39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b59455c42f_0_39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59455c42f_0_4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59455c42f_0_4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59455c42f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59455c42f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b59455c42f_0_4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b59455c42f_0_4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b59455c42f_0_4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b59455c42f_0_4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b59455c42f_0_4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b59455c42f_0_4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b59455c42f_0_4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b59455c42f_0_4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b59455c42f_0_4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b59455c42f_0_4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b59455c42f_0_4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b59455c42f_0_4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b59455c42f_0_4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b59455c42f_0_4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Bildquelle: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</a:t>
            </a:r>
            <a:r>
              <a:rPr lang="en-GB"/>
              <a:t>//pixabay.com/vectors/check-mark-tick-mark-check-correct-1292787/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59455c42f_0_47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59455c42f_0_47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b59455c42f_0_48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b59455c42f_0_48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b59455c42f_0_4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b59455c42f_0_4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59455c42f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59455c42f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b59455c42f_0_5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b59455c42f_0_5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b59455c42f_0_5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b59455c42f_0_5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b59455c42f_0_5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b59455c42f_0_5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b59455c42f_0_5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b59455c42f_0_5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Bildquelle: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</a:t>
            </a:r>
            <a:r>
              <a:rPr lang="en-GB"/>
              <a:t>//pixabay.com/vectors/check-mark-tick-mark-check-correct-1292787/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b597e57b02_0_4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b597e57b02_0_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b4c9018da4_1_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b4c9018da4_1_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b4c9018da4_1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b4c9018da4_1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59455c42f_0_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59455c42f_0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59455c42f_0_3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59455c42f_0_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500" y="4491500"/>
            <a:ext cx="1407075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subTitle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2:1">
  <p:cSld name="TITLE_4_1_1_1_3_1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0900" y="1017724"/>
            <a:ext cx="558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041575" y="1017700"/>
            <a:ext cx="27918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2">
  <p:cSld name="TITLE_4_1_1_1_3_1_1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900" y="1017724"/>
            <a:ext cx="279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253475" y="1017700"/>
            <a:ext cx="55794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1:1">
  <p:cSld name="TITLE_4_1_1_1_3_1_1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0900" y="1017724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2534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490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Quicksand"/>
              <a:buNone/>
              <a:defRPr sz="28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2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7: Hexadezimal</a:t>
            </a:r>
            <a:endParaRPr/>
          </a:p>
        </p:txBody>
      </p:sp>
      <p:sp>
        <p:nvSpPr>
          <p:cNvPr id="75" name="Google Shape;75;p13"/>
          <p:cNvSpPr txBox="1"/>
          <p:nvPr>
            <p:ph type="subTitle" idx="2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Darstellungen von Daten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Die für Hexadezimal verwendeten Ziffern sind;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0, 1, 2, 3, 4, 5, 6, 7,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8, 9, A, B, C, D, E, F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Beachten Sie</a:t>
            </a:r>
            <a:r>
              <a:rPr lang="en-GB"/>
              <a:t>, dass die Buchstaben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A </a:t>
            </a:r>
            <a:r>
              <a:rPr lang="en-GB"/>
              <a:t>bis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 </a:t>
            </a:r>
            <a:r>
              <a:rPr lang="en-GB"/>
              <a:t>für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10 </a:t>
            </a:r>
            <a:r>
              <a:rPr lang="en-GB"/>
              <a:t>bis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15 </a:t>
            </a:r>
            <a:r>
              <a:rPr lang="en-GB"/>
              <a:t>stehen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775" y="3264113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53" name="Google Shape;153;p2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wird oft anstelle von binär verwendet, weil:</a:t>
            </a:r>
            <a:endParaRPr/>
          </a:p>
          <a:p>
            <a:pPr marL="228600" lvl="0" indent="-2286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Es ist einfacher zu lesen und zu interpretieren</a:t>
            </a:r>
            <a:endParaRPr/>
          </a:p>
          <a:p>
            <a:pPr marL="228600" lvl="0" indent="-2286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Es werden weniger Ziffern verwendet, um </a:t>
            </a:r>
            <a:r>
              <a:rPr lang="en-GB" b="1"/>
              <a:t>denselben </a:t>
            </a:r>
            <a:r>
              <a:rPr lang="en-GB"/>
              <a:t>Wert </a:t>
            </a:r>
            <a:r>
              <a:rPr lang="en-GB"/>
              <a:t>darzustellen.</a:t>
            </a:r>
            <a:endParaRPr/>
          </a:p>
          <a:p>
            <a:pPr marL="228600" lvl="0" indent="-228600" algn="l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Im Vergleich zum Binärsystem ist es weniger wahrscheinlich, dass eine Ziffer falsch notiert wird.</a:t>
            </a:r>
            <a:endParaRPr/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sp>
        <p:nvSpPr>
          <p:cNvPr id="155" name="Google Shape;155;p23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Roboto Mono"/>
                <a:ea typeface="Roboto Mono"/>
                <a:cs typeface="Roboto Mono"/>
                <a:sym typeface="Roboto Mono"/>
              </a:rPr>
              <a:t>A1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Roboto Mono"/>
                <a:ea typeface="Roboto Mono"/>
                <a:cs typeface="Roboto Mono"/>
                <a:sym typeface="Roboto Mono"/>
              </a:rPr>
              <a:t>10100001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&lt;h1 style="background-color:</a:t>
            </a:r>
            <a:r>
              <a:rPr lang="en-GB" sz="1400">
                <a:highlight>
                  <a:schemeClr val="accent2"/>
                </a:highlight>
                <a:latin typeface="Roboto Mono"/>
                <a:ea typeface="Roboto Mono"/>
                <a:cs typeface="Roboto Mono"/>
                <a:sym typeface="Roboto Mono"/>
              </a:rPr>
              <a:t>#B827EB</a:t>
            </a: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;"&gt;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    Dies ist elektrisch lila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&lt;/h1&gt;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sp>
        <p:nvSpPr>
          <p:cNvPr id="162" name="Google Shape;162;p2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63" name="Google Shape;163;p2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Vielleicht haben Sie </a:t>
            </a:r>
            <a:r>
              <a:rPr lang="en-GB"/>
              <a:t>schon einmal </a:t>
            </a:r>
            <a:r>
              <a:rPr lang="en-GB" b="1"/>
              <a:t>hexadezimale </a:t>
            </a:r>
            <a:r>
              <a:rPr lang="en-GB"/>
              <a:t>Zahlen </a:t>
            </a:r>
            <a:r>
              <a:rPr lang="en-GB"/>
              <a:t>gesehen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Sie werden häufig auf Farben angewendet. Wenn Sie schon einmal eine Website mit HTML erstellt haben, haben Sie vielleicht eine Hexadezimalzahl für eine Farbe vergeben.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925" y="1017725"/>
            <a:ext cx="1555838" cy="2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Sie haben sicher schon bemerkt, dass bei der Auswahl einer Farbe in einem Programm </a:t>
            </a:r>
            <a:r>
              <a:rPr lang="en-GB"/>
              <a:t>dieser Farbe häufig </a:t>
            </a:r>
            <a:r>
              <a:rPr lang="en-GB"/>
              <a:t>ein </a:t>
            </a:r>
            <a:r>
              <a:rPr lang="en-GB"/>
              <a:t>Hexadezimalwert zugewiesen wird.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sp>
        <p:nvSpPr>
          <p:cNvPr id="177" name="Google Shape;177;p26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Wenn Sie jemals eine </a:t>
            </a:r>
            <a:r>
              <a:rPr lang="en-GB" b="1"/>
              <a:t>MAC-Adresse </a:t>
            </a:r>
            <a:r>
              <a:rPr lang="en-GB"/>
              <a:t>für ein Gerät </a:t>
            </a:r>
            <a:r>
              <a:rPr lang="en-GB"/>
              <a:t>anzeigen mussten</a:t>
            </a:r>
            <a:r>
              <a:rPr lang="en-GB"/>
              <a:t>, werden Sie feststellen, dass die Adresse </a:t>
            </a:r>
            <a:r>
              <a:rPr lang="en-GB" b="1"/>
              <a:t>hexadezimale </a:t>
            </a:r>
            <a:r>
              <a:rPr lang="en-GB"/>
              <a:t>Werte </a:t>
            </a:r>
            <a:r>
              <a:rPr lang="en-GB"/>
              <a:t>verwendet</a:t>
            </a:r>
            <a:r>
              <a:rPr lang="en-GB"/>
              <a:t>. </a:t>
            </a:r>
            <a:endParaRPr sz="1600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200" y="1318675"/>
            <a:ext cx="5877601" cy="21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927" y="1011600"/>
            <a:ext cx="3075825" cy="26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Vielleicht haben Sie </a:t>
            </a:r>
            <a:r>
              <a:rPr lang="en-GB"/>
              <a:t>schon einmal </a:t>
            </a:r>
            <a:r>
              <a:rPr lang="en-GB"/>
              <a:t>einen </a:t>
            </a:r>
            <a:r>
              <a:rPr lang="en-GB"/>
              <a:t>Speicherauszugsbildschirm wie diesen </a:t>
            </a:r>
            <a:r>
              <a:rPr lang="en-GB"/>
              <a:t>gesehen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Ein </a:t>
            </a:r>
            <a:r>
              <a:rPr lang="en-GB" b="1"/>
              <a:t>Speicherauszug </a:t>
            </a:r>
            <a:r>
              <a:rPr lang="en-GB"/>
              <a:t>erscheint normalerweise auf dem Bildschirm, wenn der Computer abgestürzt ist.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Sie können sehen, dass </a:t>
            </a:r>
            <a:r>
              <a:rPr lang="en-GB"/>
              <a:t>hier </a:t>
            </a:r>
            <a:r>
              <a:rPr lang="en-GB" b="1"/>
              <a:t>hexadezimale </a:t>
            </a:r>
            <a:r>
              <a:rPr lang="en-GB"/>
              <a:t>Zahlen anstelle von </a:t>
            </a:r>
            <a:r>
              <a:rPr lang="en-GB" b="1"/>
              <a:t>binären </a:t>
            </a:r>
            <a:r>
              <a:rPr lang="en-GB"/>
              <a:t>verwendet wurden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graphicFrame>
        <p:nvGraphicFramePr>
          <p:cNvPr id="193" name="Google Shape;193;p28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194" name="Google Shape;194;p28"/>
          <p:cNvSpPr/>
          <p:nvPr/>
        </p:nvSpPr>
        <p:spPr>
          <a:xfrm>
            <a:off x="7186438" y="1440050"/>
            <a:ext cx="42300" cy="42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28"/>
          <p:cNvGrpSpPr/>
          <p:nvPr/>
        </p:nvGrpSpPr>
        <p:grpSpPr>
          <a:xfrm>
            <a:off x="5205238" y="877125"/>
            <a:ext cx="2990150" cy="605225"/>
            <a:chOff x="5205238" y="724725"/>
            <a:chExt cx="2990150" cy="605225"/>
          </a:xfrm>
        </p:grpSpPr>
        <p:sp>
          <p:nvSpPr>
            <p:cNvPr id="196" name="Google Shape;196;p28"/>
            <p:cNvSpPr/>
            <p:nvPr/>
          </p:nvSpPr>
          <p:spPr>
            <a:xfrm>
              <a:off x="8153088" y="1287650"/>
              <a:ext cx="42300" cy="423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7" name="Google Shape;197;p28"/>
            <p:cNvCxnSpPr>
              <a:stCxn id="196" idx="0"/>
              <a:endCxn id="194" idx="0"/>
            </p:cNvCxnSpPr>
            <p:nvPr/>
          </p:nvCxnSpPr>
          <p:spPr>
            <a:xfrm rot="5400000">
              <a:off x="7690638" y="804650"/>
              <a:ext cx="600" cy="966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8" name="Google Shape;198;p28"/>
            <p:cNvSpPr txBox="1"/>
            <p:nvPr/>
          </p:nvSpPr>
          <p:spPr>
            <a:xfrm>
              <a:off x="7506538" y="724725"/>
              <a:ext cx="4386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× </a:t>
              </a:r>
              <a:r>
                <a:rPr lang="en-GB" sz="1400">
                  <a:latin typeface="Quicksand"/>
                  <a:ea typeface="Quicksand"/>
                  <a:cs typeface="Quicksand"/>
                  <a:sym typeface="Quicksand"/>
                </a:rPr>
                <a:t>16</a:t>
              </a:r>
              <a:endParaRPr sz="14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6195838" y="1287650"/>
              <a:ext cx="42300" cy="423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8"/>
            <p:cNvCxnSpPr>
              <a:stCxn id="194" idx="0"/>
              <a:endCxn id="199" idx="0"/>
            </p:cNvCxnSpPr>
            <p:nvPr/>
          </p:nvCxnSpPr>
          <p:spPr>
            <a:xfrm rot="5400000">
              <a:off x="6711988" y="792650"/>
              <a:ext cx="600" cy="990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1" name="Google Shape;201;p28"/>
            <p:cNvSpPr txBox="1"/>
            <p:nvPr/>
          </p:nvSpPr>
          <p:spPr>
            <a:xfrm>
              <a:off x="6477838" y="724725"/>
              <a:ext cx="4386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× </a:t>
              </a:r>
              <a:r>
                <a:rPr lang="en-GB" sz="1400">
                  <a:latin typeface="Quicksand"/>
                  <a:ea typeface="Quicksand"/>
                  <a:cs typeface="Quicksand"/>
                  <a:sym typeface="Quicksand"/>
                </a:rPr>
                <a:t>16</a:t>
              </a:r>
              <a:endParaRPr sz="14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205238" y="1287650"/>
              <a:ext cx="42300" cy="423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8"/>
            <p:cNvCxnSpPr>
              <a:stCxn id="199" idx="0"/>
              <a:endCxn id="202" idx="0"/>
            </p:cNvCxnSpPr>
            <p:nvPr/>
          </p:nvCxnSpPr>
          <p:spPr>
            <a:xfrm rot="5400000">
              <a:off x="5721388" y="792650"/>
              <a:ext cx="600" cy="990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4" name="Google Shape;204;p28"/>
            <p:cNvSpPr txBox="1"/>
            <p:nvPr/>
          </p:nvSpPr>
          <p:spPr>
            <a:xfrm>
              <a:off x="5487238" y="724725"/>
              <a:ext cx="4386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× </a:t>
              </a:r>
              <a:r>
                <a:rPr lang="en-GB" sz="1400">
                  <a:latin typeface="Quicksand"/>
                  <a:ea typeface="Quicksand"/>
                  <a:cs typeface="Quicksand"/>
                  <a:sym typeface="Quicksand"/>
                </a:rPr>
                <a:t>16</a:t>
              </a:r>
              <a:endParaRPr sz="14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205" name="Google Shape;205;p2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Der Stellenwert </a:t>
            </a:r>
            <a:r>
              <a:rPr lang="en-GB"/>
              <a:t>einer hexadezimalen Zahl wird durch Multiplikation mit </a:t>
            </a:r>
            <a:r>
              <a:rPr lang="en-GB" b="1"/>
              <a:t>16 </a:t>
            </a:r>
            <a:r>
              <a:rPr lang="en-GB"/>
              <a:t>von rechts nach links ermittelt.</a:t>
            </a:r>
            <a:endParaRPr/>
          </a:p>
        </p:txBody>
      </p:sp>
      <p:sp>
        <p:nvSpPr>
          <p:cNvPr id="206" name="Google Shape;206;p2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hexadezimal nach dezimal</a:t>
            </a:r>
            <a:endParaRPr/>
          </a:p>
        </p:txBody>
      </p:sp>
      <p:graphicFrame>
        <p:nvGraphicFramePr>
          <p:cNvPr id="212" name="Google Shape;212;p29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213" name="Google Shape;213;p2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Wenn Sie einen </a:t>
            </a:r>
            <a:r>
              <a:rPr lang="en-GB" b="1"/>
              <a:t>hexadezimalen </a:t>
            </a:r>
            <a:r>
              <a:rPr lang="en-GB"/>
              <a:t>Wert in einen </a:t>
            </a:r>
            <a:r>
              <a:rPr lang="en-GB" b="1"/>
              <a:t>dezimalen Wert </a:t>
            </a:r>
            <a:r>
              <a:rPr lang="en-GB"/>
              <a:t>umwandeln wollen</a:t>
            </a:r>
            <a:r>
              <a:rPr lang="en-GB"/>
              <a:t>, können Sie die gleichen Regeln befolgen wie </a:t>
            </a:r>
            <a:r>
              <a:rPr lang="en-GB"/>
              <a:t>beim Binärwert. </a:t>
            </a:r>
            <a:endParaRPr/>
          </a:p>
        </p:txBody>
      </p:sp>
      <p:sp>
        <p:nvSpPr>
          <p:cNvPr id="214" name="Google Shape;214;p2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30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 </a:t>
                      </a:r>
                      <a:r>
                        <a:rPr lang="en-GB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× </a:t>
                      </a: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 </a:t>
                      </a:r>
                      <a:r>
                        <a:rPr lang="en-GB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× </a:t>
                      </a: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220" name="Google Shape;220;p3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hexadezimal nach dezimal</a:t>
            </a:r>
            <a:endParaRPr/>
          </a:p>
        </p:txBody>
      </p:sp>
      <p:sp>
        <p:nvSpPr>
          <p:cNvPr id="221" name="Google Shape;221;p3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Wenn Sie einen </a:t>
            </a:r>
            <a:r>
              <a:rPr lang="en-GB" b="1"/>
              <a:t>hexadezimalen </a:t>
            </a:r>
            <a:r>
              <a:rPr lang="en-GB"/>
              <a:t>Wert in einen </a:t>
            </a:r>
            <a:r>
              <a:rPr lang="en-GB" b="1"/>
              <a:t>dezimalen Wert </a:t>
            </a:r>
            <a:r>
              <a:rPr lang="en-GB"/>
              <a:t>umwandeln wollen</a:t>
            </a:r>
            <a:r>
              <a:rPr lang="en-GB"/>
              <a:t>, </a:t>
            </a:r>
            <a:r>
              <a:rPr lang="en-GB" b="1"/>
              <a:t>können </a:t>
            </a:r>
            <a:r>
              <a:rPr lang="en-GB"/>
              <a:t>Sie die gleichen Regeln befolgen wie beim Binärwert. </a:t>
            </a:r>
            <a:endParaRPr/>
          </a:p>
        </p:txBody>
      </p:sp>
      <p:sp>
        <p:nvSpPr>
          <p:cNvPr id="222" name="Google Shape;222;p3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228" name="Google Shape;228;p31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 </a:t>
                      </a:r>
                      <a:r>
                        <a:rPr lang="en-GB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× </a:t>
                      </a: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solidFill>
                          <a:srgbClr val="999999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 </a:t>
                      </a:r>
                      <a:r>
                        <a:rPr lang="en-GB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× </a:t>
                      </a: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solidFill>
                          <a:srgbClr val="999999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229" name="Google Shape;229;p3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hexadezimal nach dezimal</a:t>
            </a:r>
            <a:endParaRPr/>
          </a:p>
        </p:txBody>
      </p:sp>
      <p:sp>
        <p:nvSpPr>
          <p:cNvPr id="230" name="Google Shape;230;p3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Wenn Sie einen </a:t>
            </a:r>
            <a:r>
              <a:rPr lang="en-GB" b="1"/>
              <a:t>hexadezimalen </a:t>
            </a:r>
            <a:r>
              <a:rPr lang="en-GB"/>
              <a:t>Wert in einen </a:t>
            </a:r>
            <a:r>
              <a:rPr lang="en-GB" b="1"/>
              <a:t>dezimalen Wert </a:t>
            </a:r>
            <a:r>
              <a:rPr lang="en-GB"/>
              <a:t>umwandeln wollen</a:t>
            </a:r>
            <a:r>
              <a:rPr lang="en-GB"/>
              <a:t>, </a:t>
            </a:r>
            <a:r>
              <a:rPr lang="en-GB" b="1"/>
              <a:t>können </a:t>
            </a:r>
            <a:r>
              <a:rPr lang="en-GB"/>
              <a:t>Sie die gleichen Regeln befolgen wie beim Binärwert.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Benutze das </a:t>
            </a:r>
            <a:r>
              <a:rPr lang="en-GB" b="1"/>
              <a:t>Arbeitsblatt</a:t>
            </a:r>
            <a:r>
              <a:rPr lang="en-GB"/>
              <a:t>, um zu sehen, wie viel du dir merken kannst: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Vorzeichen und Größenordnung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Zweierkomplement</a:t>
            </a:r>
            <a:endParaRPr/>
          </a:p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Binäre Ganzzahlen mit Vorzeichen</a:t>
            </a:r>
            <a:endParaRPr/>
          </a:p>
        </p:txBody>
      </p:sp>
      <p:sp>
        <p:nvSpPr>
          <p:cNvPr id="82" name="Google Shape;82;p1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088" y="47815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725" y="1011600"/>
            <a:ext cx="3830175" cy="35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32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 </a:t>
                      </a:r>
                      <a:r>
                        <a:rPr lang="en-GB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× </a:t>
                      </a: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solidFill>
                          <a:srgbClr val="999999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 </a:t>
                      </a:r>
                      <a:r>
                        <a:rPr lang="en-GB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× </a:t>
                      </a:r>
                      <a:r>
                        <a:rPr lang="en-GB" sz="1400">
                          <a:solidFill>
                            <a:srgbClr val="99999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solidFill>
                          <a:srgbClr val="999999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236" name="Google Shape;236;p32"/>
          <p:cNvSpPr txBox="1"/>
          <p:nvPr/>
        </p:nvSpPr>
        <p:spPr>
          <a:xfrm>
            <a:off x="4733975" y="2957338"/>
            <a:ext cx="39510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Roboto Mono"/>
                <a:ea typeface="Roboto Mono"/>
                <a:cs typeface="Roboto Mono"/>
                <a:sym typeface="Roboto Mono"/>
              </a:rPr>
              <a:t>A1 </a:t>
            </a:r>
            <a:r>
              <a:rPr lang="en-GB" sz="1600">
                <a:latin typeface="Quicksand"/>
                <a:ea typeface="Quicksand"/>
                <a:cs typeface="Quicksand"/>
                <a:sym typeface="Quicksand"/>
              </a:rPr>
              <a:t>in hexadezimaler Darstellung ist </a:t>
            </a:r>
            <a:r>
              <a:rPr lang="en-GB" sz="1600" b="1">
                <a:latin typeface="Roboto Mono"/>
                <a:ea typeface="Roboto Mono"/>
                <a:cs typeface="Roboto Mono"/>
                <a:sym typeface="Roboto Mono"/>
              </a:rPr>
              <a:t>161 </a:t>
            </a:r>
            <a:r>
              <a:rPr lang="en-GB" sz="1600">
                <a:latin typeface="Quicksand"/>
                <a:ea typeface="Quicksand"/>
                <a:cs typeface="Quicksand"/>
                <a:sym typeface="Quicksand"/>
              </a:rPr>
              <a:t>in dezimaler Darstellung.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hexadezimal nach dezimal</a:t>
            </a:r>
            <a:endParaRPr/>
          </a:p>
        </p:txBody>
      </p:sp>
      <p:sp>
        <p:nvSpPr>
          <p:cNvPr id="238" name="Google Shape;238;p32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Wenn Sie einen </a:t>
            </a:r>
            <a:r>
              <a:rPr lang="en-GB" b="1"/>
              <a:t>hexadezimalen </a:t>
            </a:r>
            <a:r>
              <a:rPr lang="en-GB"/>
              <a:t>Wert in einen </a:t>
            </a:r>
            <a:r>
              <a:rPr lang="en-GB" b="1"/>
              <a:t>dezimalen Wert </a:t>
            </a:r>
            <a:r>
              <a:rPr lang="en-GB"/>
              <a:t>umwandeln wollen</a:t>
            </a:r>
            <a:r>
              <a:rPr lang="en-GB"/>
              <a:t>, </a:t>
            </a:r>
            <a:r>
              <a:rPr lang="en-GB" b="1"/>
              <a:t>können </a:t>
            </a:r>
            <a:r>
              <a:rPr lang="en-GB"/>
              <a:t>Sie die gleichen Regeln befolgen wie beim Binärwert. </a:t>
            </a:r>
            <a:endParaRPr/>
          </a:p>
        </p:txBody>
      </p:sp>
      <p:sp>
        <p:nvSpPr>
          <p:cNvPr id="239" name="Google Shape;239;p3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245" name="Google Shape;245;p33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246" name="Google Shape;246;p3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247" name="Google Shape;247;p3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Ähnliche Regeln gelten auch für die Umwandlung von </a:t>
            </a:r>
            <a:r>
              <a:rPr lang="en-GB"/>
              <a:t>Dezimal- in </a:t>
            </a:r>
            <a:r>
              <a:rPr lang="en-GB" b="1"/>
              <a:t>Hexadezimalzahlen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Allerdings </a:t>
            </a:r>
            <a:r>
              <a:rPr lang="en-GB"/>
              <a:t>kann </a:t>
            </a:r>
            <a:r>
              <a:rPr lang="en-GB"/>
              <a:t>die </a:t>
            </a:r>
            <a:r>
              <a:rPr lang="en-GB" b="1"/>
              <a:t>Mathematik </a:t>
            </a:r>
            <a:r>
              <a:rPr lang="en-GB"/>
              <a:t>etwas anspruchsvoller sein.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34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253" name="Google Shape;253;p3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254" name="Google Shape;254;p3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Nehmen wir den </a:t>
            </a:r>
            <a:r>
              <a:rPr lang="en-GB" b="1"/>
              <a:t>dezimalen </a:t>
            </a:r>
            <a:r>
              <a:rPr lang="en-GB"/>
              <a:t>Wert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und wandeln ihn </a:t>
            </a:r>
            <a:r>
              <a:rPr lang="en-GB"/>
              <a:t>in </a:t>
            </a:r>
            <a:r>
              <a:rPr lang="en-GB" b="1"/>
              <a:t>hexadezimale </a:t>
            </a:r>
            <a:r>
              <a:rPr lang="en-GB"/>
              <a:t>Werte 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Denken Sie daran, dass Sie </a:t>
            </a:r>
            <a:r>
              <a:rPr lang="en-GB"/>
              <a:t>jetzt </a:t>
            </a:r>
            <a:r>
              <a:rPr lang="en-GB"/>
              <a:t>mit </a:t>
            </a:r>
            <a:r>
              <a:rPr lang="en-GB" b="1"/>
              <a:t>16 Ziffern </a:t>
            </a:r>
            <a:r>
              <a:rPr lang="en-GB"/>
              <a:t>arbeiten </a:t>
            </a:r>
            <a:r>
              <a:rPr lang="en-GB"/>
              <a:t>und nicht nur </a:t>
            </a:r>
            <a:r>
              <a:rPr lang="en-GB"/>
              <a:t>mit </a:t>
            </a:r>
            <a:r>
              <a:rPr lang="en-GB" b="1"/>
              <a:t>2</a:t>
            </a:r>
            <a:r>
              <a:rPr lang="en-GB"/>
              <a:t>, so dass zusätzliche Schritte erforderlich sind. </a:t>
            </a:r>
            <a:endParaRPr/>
          </a:p>
        </p:txBody>
      </p:sp>
      <p:sp>
        <p:nvSpPr>
          <p:cNvPr id="255" name="Google Shape;255;p3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35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/>
                </a:tc>
              </a:tr>
            </a:tbl>
          </a:graphicData>
        </a:graphic>
      </p:graphicFrame>
      <p:sp>
        <p:nvSpPr>
          <p:cNvPr id="261" name="Google Shape;261;p3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262" name="Google Shape;262;p3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Erstens </a:t>
            </a:r>
            <a:r>
              <a:rPr lang="en-GB"/>
              <a:t>geht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256 </a:t>
            </a:r>
            <a:r>
              <a:rPr lang="en-GB"/>
              <a:t>nicht 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über</a:t>
            </a:r>
            <a:r>
              <a:rPr lang="en-GB"/>
              <a:t>, so dass Sie wissen, dass Sie diese Spalte nicht benötigen.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269" name="Google Shape;269;p36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0" name="Google Shape;270;p3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271" name="Google Shape;271;p3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16 </a:t>
            </a:r>
            <a:r>
              <a:rPr lang="en-GB"/>
              <a:t>geht 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über</a:t>
            </a:r>
            <a:r>
              <a:rPr lang="en-GB"/>
              <a:t>, aber man setzt nicht einfach eine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 </a:t>
            </a:r>
            <a:r>
              <a:rPr lang="en-GB"/>
              <a:t>in diese Spalte</a:t>
            </a:r>
            <a:r>
              <a:rPr lang="en-GB"/>
              <a:t>, denn das würde nicht funktionieren.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Denken Sie daran, dass dies nicht </a:t>
            </a:r>
            <a:r>
              <a:rPr lang="en-GB" b="1"/>
              <a:t>binär </a:t>
            </a:r>
            <a:r>
              <a:rPr lang="en-GB"/>
              <a:t>ist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Du </a:t>
            </a:r>
            <a:r>
              <a:rPr lang="en-GB"/>
              <a:t>musst </a:t>
            </a:r>
            <a:r>
              <a:rPr lang="en-GB"/>
              <a:t>ausrechnen</a:t>
            </a:r>
            <a:r>
              <a:rPr lang="en-GB"/>
              <a:t>, wie oft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16 </a:t>
            </a:r>
            <a:r>
              <a:rPr lang="en-GB"/>
              <a:t>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übergeht</a:t>
            </a:r>
            <a:r>
              <a:rPr lang="en-GB"/>
              <a:t>. 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37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77" name="Google Shape;277;p37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8" name="Google Shape;278;p3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279" name="Google Shape;279;p3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16 </a:t>
            </a:r>
            <a:r>
              <a:rPr lang="en-GB"/>
              <a:t>geht 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über</a:t>
            </a:r>
            <a:r>
              <a:rPr lang="en-GB"/>
              <a:t>, aber man setzt nicht einfach eine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 </a:t>
            </a:r>
            <a:r>
              <a:rPr lang="en-GB"/>
              <a:t>in diese Spalte, denn das würde nicht funktionieren.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Denken Sie daran, dass dies nicht </a:t>
            </a:r>
            <a:r>
              <a:rPr lang="en-GB" b="1"/>
              <a:t>binär </a:t>
            </a:r>
            <a:r>
              <a:rPr lang="en-GB"/>
              <a:t>ist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Du musst ausrechnen, wie oft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16 </a:t>
            </a:r>
            <a:r>
              <a:rPr lang="en-GB"/>
              <a:t>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übergeht</a:t>
            </a:r>
            <a:r>
              <a:rPr lang="en-GB"/>
              <a:t>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0" name="Google Shape;280;p3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38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86" name="Google Shape;286;p38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87" name="Google Shape;287;p3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288" name="Google Shape;288;p3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Wird aus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16 </a:t>
            </a:r>
            <a:r>
              <a:rPr lang="en-GB"/>
              <a:t>eine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/>
              <a:t>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39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95" name="Google Shape;295;p39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96" name="Google Shape;296;p3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297" name="Google Shape;297;p3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Wird aus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16 </a:t>
            </a:r>
            <a:r>
              <a:rPr lang="en-GB"/>
              <a:t>eine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/>
              <a:t>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Nein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8" name="Google Shape;298;p3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Google Shape;303;p40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04" name="Google Shape;304;p40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5" name="Google Shape;305;p4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06" name="Google Shape;306;p4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Wird aus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der 16 </a:t>
            </a:r>
            <a:r>
              <a:rPr lang="en-GB"/>
              <a:t>die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</a:t>
            </a:r>
            <a:r>
              <a:rPr lang="en-GB"/>
              <a:t>? </a:t>
            </a:r>
            <a:endParaRPr sz="2000"/>
          </a:p>
        </p:txBody>
      </p:sp>
      <p:sp>
        <p:nvSpPr>
          <p:cNvPr id="307" name="Google Shape;307;p4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Google Shape;312;p41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13" name="Google Shape;313;p41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14" name="Google Shape;314;p4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15" name="Google Shape;315;p4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Geht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die 16 </a:t>
            </a:r>
            <a:r>
              <a:rPr lang="en-GB"/>
              <a:t>in die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 </a:t>
            </a:r>
            <a:r>
              <a:rPr lang="en-GB"/>
              <a:t>über?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Ja, einmal</a:t>
            </a:r>
            <a:endParaRPr sz="2000"/>
          </a:p>
        </p:txBody>
      </p:sp>
      <p:sp>
        <p:nvSpPr>
          <p:cNvPr id="316" name="Google Shape;316;p4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lernen Sie: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Erklären Sie, warum und wo die hexadezimale Schreibweise verwendet wird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Erläutern Sie, wie Zahlen im Hexadezimalsystem dargestellt werden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Umwandlung von Dezimalzahlen in und aus Hexadezimalzahlen</a:t>
            </a:r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7: Hexadezimal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15"/>
          <p:cNvSpPr txBox="1"/>
          <p:nvPr>
            <p:ph type="subTitle" idx="2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Zielsetzungen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300" y="3648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Google Shape;321;p42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22" name="Google Shape;322;p42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23" name="Google Shape;323;p4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24" name="Google Shape;324;p42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Mit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2 </a:t>
            </a:r>
            <a:r>
              <a:rPr lang="en-GB"/>
              <a:t>verbleibenden</a:t>
            </a:r>
            <a:endParaRPr sz="2000"/>
          </a:p>
        </p:txBody>
      </p:sp>
      <p:sp>
        <p:nvSpPr>
          <p:cNvPr id="325" name="Google Shape;325;p4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graphicFrame>
        <p:nvGraphicFramePr>
          <p:cNvPr id="331" name="Google Shape;331;p43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32" name="Google Shape;332;p43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33" name="Google Shape;333;p4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34" name="Google Shape;334;p4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Wird aus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der 16 </a:t>
            </a:r>
            <a:r>
              <a:rPr lang="en-GB"/>
              <a:t>die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/>
              <a:t>?</a:t>
            </a:r>
            <a:endParaRPr/>
          </a:p>
        </p:txBody>
      </p:sp>
      <p:sp>
        <p:nvSpPr>
          <p:cNvPr id="335" name="Google Shape;335;p4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graphicFrame>
        <p:nvGraphicFramePr>
          <p:cNvPr id="341" name="Google Shape;341;p44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42" name="Google Shape;342;p44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000" baseline="30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43" name="Google Shape;343;p4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44" name="Google Shape;344;p4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Wird aus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der 16 </a:t>
            </a:r>
            <a:r>
              <a:rPr lang="en-GB"/>
              <a:t>die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/>
              <a:t>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Ja, einmal, mit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4 </a:t>
            </a:r>
            <a:r>
              <a:rPr lang="en-GB"/>
              <a:t>verbleibenden</a:t>
            </a:r>
            <a:endParaRPr sz="2000"/>
          </a:p>
        </p:txBody>
      </p:sp>
      <p:sp>
        <p:nvSpPr>
          <p:cNvPr id="345" name="Google Shape;345;p4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" name="Google Shape;350;p45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51" name="Google Shape;351;p45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000" baseline="30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4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53" name="Google Shape;353;p4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Daher </a:t>
            </a:r>
            <a:r>
              <a:rPr lang="en-GB"/>
              <a:t>geht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16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11 </a:t>
            </a:r>
            <a:r>
              <a:rPr lang="en-GB"/>
              <a:t>Mal </a:t>
            </a:r>
            <a:r>
              <a:rPr lang="en-GB"/>
              <a:t>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über und </a:t>
            </a:r>
            <a:r>
              <a:rPr lang="en-GB"/>
              <a:t>es bleiben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4 </a:t>
            </a:r>
            <a:r>
              <a:rPr lang="en-GB"/>
              <a:t>übrig.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Google Shape;359;p46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60" name="Google Shape;360;p46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000" baseline="30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61" name="Google Shape;361;p4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62" name="Google Shape;362;p4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11 </a:t>
            </a:r>
            <a:r>
              <a:rPr lang="en-GB"/>
              <a:t>wird im Hexadezimalsystem durch </a:t>
            </a:r>
            <a:r>
              <a:rPr lang="en-GB"/>
              <a:t>ein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-GB"/>
              <a:t>dargestellt</a:t>
            </a:r>
            <a:r>
              <a:rPr lang="en-GB"/>
              <a:t>, also fügen Sie </a:t>
            </a:r>
            <a:r>
              <a:rPr lang="en-GB"/>
              <a:t>in </a:t>
            </a:r>
            <a:r>
              <a:rPr lang="en-GB"/>
              <a:t>der </a:t>
            </a:r>
            <a:r>
              <a:rPr lang="en-GB"/>
              <a:t>Spalte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16 </a:t>
            </a:r>
            <a:r>
              <a:rPr lang="en-GB"/>
              <a:t>ein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-GB"/>
              <a:t>hinzu</a:t>
            </a:r>
            <a:r>
              <a:rPr lang="en-GB"/>
              <a:t>.</a:t>
            </a:r>
            <a:endParaRPr sz="2000"/>
          </a:p>
        </p:txBody>
      </p:sp>
      <p:sp>
        <p:nvSpPr>
          <p:cNvPr id="363" name="Google Shape;363;p4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47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4,096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" name="Google Shape;369;p47"/>
          <p:cNvGraphicFramePr/>
          <p:nvPr/>
        </p:nvGraphicFramePr>
        <p:xfrm>
          <a:off x="5275788" y="238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73475"/>
                <a:gridCol w="573475"/>
                <a:gridCol w="573475"/>
                <a:gridCol w="573475"/>
                <a:gridCol w="573475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aseline="30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000" baseline="30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70" name="Google Shape;370;p4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71" name="Google Shape;371;p4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4 </a:t>
            </a:r>
            <a:r>
              <a:rPr lang="en-GB"/>
              <a:t>ist übrig. Dies ist bereits eine hexadezimale Ziffer, also fügen Sie diese hier hinzu.</a:t>
            </a:r>
            <a:endParaRPr sz="2000"/>
          </a:p>
        </p:txBody>
      </p:sp>
      <p:sp>
        <p:nvSpPr>
          <p:cNvPr id="372" name="Google Shape;372;p4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Google Shape;377;p48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78" name="Google Shape;378;p4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sp>
        <p:nvSpPr>
          <p:cNvPr id="379" name="Google Shape;379;p4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in Dezimalzahlen ist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B4 </a:t>
            </a:r>
            <a:r>
              <a:rPr lang="en-GB"/>
              <a:t>in Hexadezimalzahlen.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0" name="Google Shape;380;p4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Google Shape;385;p49"/>
          <p:cNvGraphicFramePr/>
          <p:nvPr/>
        </p:nvGraphicFramePr>
        <p:xfrm>
          <a:off x="4733975" y="15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987750"/>
                <a:gridCol w="987750"/>
                <a:gridCol w="987750"/>
                <a:gridCol w="98775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4096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86" name="Google Shape;386;p4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Umrechnung von dezimal nach hexadezimal</a:t>
            </a:r>
            <a:endParaRPr/>
          </a:p>
        </p:txBody>
      </p:sp>
      <p:pic>
        <p:nvPicPr>
          <p:cNvPr id="387" name="Google Shape;38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00" y="1679125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180 </a:t>
            </a:r>
            <a:r>
              <a:rPr lang="en-GB"/>
              <a:t>in Dezimalzahlen ist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B4 </a:t>
            </a:r>
            <a:r>
              <a:rPr lang="en-GB"/>
              <a:t>in Hexadezimalzahlen.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Beachten Sie</a:t>
            </a:r>
            <a:r>
              <a:rPr lang="en-GB"/>
              <a:t>, dass Taschenrechner in Ihrer Prüfung nicht erlaubt sind, so dass Sie bei dieser Methode die Division in Ihrem Kopf durchführen müssen. </a:t>
            </a:r>
            <a:endParaRPr sz="2000"/>
          </a:p>
        </p:txBody>
      </p:sp>
      <p:sp>
        <p:nvSpPr>
          <p:cNvPr id="389" name="Google Shape;389;p4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Verwenden Sie das </a:t>
            </a:r>
            <a:r>
              <a:rPr lang="en-GB" b="1"/>
              <a:t>Arbeitsblatt</a:t>
            </a:r>
            <a:r>
              <a:rPr lang="en-GB"/>
              <a:t>, um die </a:t>
            </a:r>
            <a:r>
              <a:rPr lang="en-GB"/>
              <a:t>Umrechnung </a:t>
            </a:r>
            <a:r>
              <a:rPr lang="en-GB"/>
              <a:t>von dezimal nach hexadezimal und von hexadezimal nach dezimal </a:t>
            </a:r>
            <a:r>
              <a:rPr lang="en-GB"/>
              <a:t>zu</a:t>
            </a:r>
            <a:r>
              <a:rPr lang="en-GB"/>
              <a:t> üben</a:t>
            </a:r>
            <a:r>
              <a:rPr lang="en-GB"/>
              <a:t>. </a:t>
            </a:r>
            <a:endParaRPr/>
          </a:p>
        </p:txBody>
      </p:sp>
      <p:sp>
        <p:nvSpPr>
          <p:cNvPr id="395" name="Google Shape;395;p5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Versuchen Sie es selbst!</a:t>
            </a:r>
            <a:endParaRPr/>
          </a:p>
        </p:txBody>
      </p:sp>
      <p:sp>
        <p:nvSpPr>
          <p:cNvPr id="396" name="Google Shape;396;p5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397" name="Google Shape;39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402" y="647764"/>
            <a:ext cx="4096500" cy="384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Methode 1 </a:t>
            </a:r>
            <a:r>
              <a:rPr lang="en-GB"/>
              <a:t>erfordert </a:t>
            </a:r>
            <a:r>
              <a:rPr lang="en-GB"/>
              <a:t>einige mathematische Berechnungen, um die Umrechnungen durchzuführen.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Dadurch kann es leicht zu Fehlern kommen, vor allem, wenn Sie unter Prüfungsbedingungen stehen.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Methode 2 </a:t>
            </a:r>
            <a:r>
              <a:rPr lang="en-GB"/>
              <a:t>ist </a:t>
            </a:r>
            <a:r>
              <a:rPr lang="en-GB"/>
              <a:t>rechnerisch einfacher, erfordert aber, dass Sie sich zwei Tabellen merken. </a:t>
            </a:r>
            <a:endParaRPr/>
          </a:p>
        </p:txBody>
      </p:sp>
      <p:sp>
        <p:nvSpPr>
          <p:cNvPr id="403" name="Google Shape;403;p5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  <p:sp>
        <p:nvSpPr>
          <p:cNvPr id="404" name="Google Shape;404;p5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Methode 2: Verwendung von zwei Tabellen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Ist Binär zur Basis 10 oder zur Basis 2?</a:t>
            </a:r>
            <a:endParaRPr/>
          </a:p>
        </p:txBody>
      </p:sp>
      <p:sp>
        <p:nvSpPr>
          <p:cNvPr id="98" name="Google Shape;98;p1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Basis 10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Basis 2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Google Shape;409;p52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10" name="Google Shape;410;p52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11" name="Google Shape;411;p5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Methode 2: Verwendung von zwei Tabellen </a:t>
            </a:r>
            <a:endParaRPr/>
          </a:p>
        </p:txBody>
      </p:sp>
      <p:sp>
        <p:nvSpPr>
          <p:cNvPr id="412" name="Google Shape;412;p52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" name="Google Shape;417;p53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18" name="Google Shape;418;p53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419" name="Google Shape;419;p53"/>
          <p:cNvCxnSpPr/>
          <p:nvPr/>
        </p:nvCxnSpPr>
        <p:spPr>
          <a:xfrm>
            <a:off x="76410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20" name="Google Shape;420;p53"/>
          <p:cNvCxnSpPr/>
          <p:nvPr/>
        </p:nvCxnSpPr>
        <p:spPr>
          <a:xfrm>
            <a:off x="165455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21" name="Google Shape;421;p53"/>
          <p:cNvCxnSpPr/>
          <p:nvPr/>
        </p:nvCxnSpPr>
        <p:spPr>
          <a:xfrm>
            <a:off x="465030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422" name="Google Shape;422;p53"/>
          <p:cNvCxnSpPr/>
          <p:nvPr/>
        </p:nvCxnSpPr>
        <p:spPr>
          <a:xfrm>
            <a:off x="731730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423" name="Google Shape;423;p5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Methode 2: Verwendung von zwei Tabellen </a:t>
            </a:r>
            <a:endParaRPr/>
          </a:p>
        </p:txBody>
      </p:sp>
      <p:sp>
        <p:nvSpPr>
          <p:cNvPr id="424" name="Google Shape;424;p53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Jeder dieser Abschnitte würde </a:t>
            </a:r>
            <a:r>
              <a:rPr lang="en-GB" sz="1600" b="1"/>
              <a:t>1 Byte </a:t>
            </a:r>
            <a:r>
              <a:rPr lang="en-GB" sz="1600"/>
              <a:t>Speicherplatz </a:t>
            </a:r>
            <a:r>
              <a:rPr lang="en-GB" sz="1600"/>
              <a:t>beanspruchen</a:t>
            </a:r>
            <a:r>
              <a:rPr lang="en-GB" sz="1600"/>
              <a:t>. </a:t>
            </a:r>
            <a:r>
              <a:rPr lang="en-GB" sz="1600"/>
              <a:t>Dies funktioniert nur mit Werten bis zu </a:t>
            </a:r>
            <a:r>
              <a:rPr lang="en-GB" sz="1600" b="1"/>
              <a:t>1 Byte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25" name="Google Shape;425;p53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" name="Google Shape;430;p54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31" name="Google Shape;431;p54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432" name="Google Shape;432;p54"/>
          <p:cNvCxnSpPr/>
          <p:nvPr/>
        </p:nvCxnSpPr>
        <p:spPr>
          <a:xfrm>
            <a:off x="76410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433" name="Google Shape;433;p5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Methode 2: Verwendung von zwei Tabellen </a:t>
            </a:r>
            <a:endParaRPr/>
          </a:p>
        </p:txBody>
      </p:sp>
      <p:sp>
        <p:nvSpPr>
          <p:cNvPr id="434" name="Google Shape;434;p54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2 </a:t>
            </a:r>
            <a:r>
              <a:rPr lang="en-GB" sz="1600"/>
              <a:t>hexadezimale Werte belegen </a:t>
            </a:r>
            <a:r>
              <a:rPr lang="en-GB" sz="1600" b="1"/>
              <a:t>1 Byte </a:t>
            </a:r>
            <a:r>
              <a:rPr lang="en-GB" sz="1600"/>
              <a:t>Speicherplatz.</a:t>
            </a:r>
            <a:endParaRPr sz="1600"/>
          </a:p>
        </p:txBody>
      </p:sp>
      <p:sp>
        <p:nvSpPr>
          <p:cNvPr id="435" name="Google Shape;435;p54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" name="Google Shape;440;p55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41" name="Google Shape;441;p55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442" name="Google Shape;442;p55"/>
          <p:cNvCxnSpPr/>
          <p:nvPr/>
        </p:nvCxnSpPr>
        <p:spPr>
          <a:xfrm>
            <a:off x="165455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443" name="Google Shape;443;p5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Methode 2: Verwendung von zwei Tabellen </a:t>
            </a:r>
            <a:endParaRPr/>
          </a:p>
        </p:txBody>
      </p:sp>
      <p:sp>
        <p:nvSpPr>
          <p:cNvPr id="444" name="Google Shape;444;p55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2 Nibbles </a:t>
            </a:r>
            <a:r>
              <a:rPr lang="en-GB" sz="1600"/>
              <a:t>(ein Nibble ist ein halbes Byte) entsprechen einer </a:t>
            </a:r>
            <a:r>
              <a:rPr lang="en-GB" sz="1600"/>
              <a:t>Speicherkapazität von</a:t>
            </a:r>
            <a:r>
              <a:rPr lang="en-GB" sz="1600" b="1"/>
              <a:t> 1 Byte</a:t>
            </a:r>
            <a:r>
              <a:rPr lang="en-GB" sz="1600"/>
              <a:t>.</a:t>
            </a:r>
            <a:endParaRPr sz="1600"/>
          </a:p>
        </p:txBody>
      </p:sp>
      <p:sp>
        <p:nvSpPr>
          <p:cNvPr id="445" name="Google Shape;445;p55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" name="Google Shape;450;p56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51" name="Google Shape;451;p56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452" name="Google Shape;452;p56"/>
          <p:cNvCxnSpPr/>
          <p:nvPr/>
        </p:nvCxnSpPr>
        <p:spPr>
          <a:xfrm>
            <a:off x="465030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453" name="Google Shape;453;p5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Methode 2: Verwendung von zwei Tabellen </a:t>
            </a:r>
            <a:endParaRPr/>
          </a:p>
        </p:txBody>
      </p:sp>
      <p:sp>
        <p:nvSpPr>
          <p:cNvPr id="454" name="Google Shape;454;p56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8 Bits </a:t>
            </a:r>
            <a:r>
              <a:rPr lang="en-GB" sz="1600"/>
              <a:t>entsprechen einer </a:t>
            </a:r>
            <a:r>
              <a:rPr lang="en-GB" sz="1600"/>
              <a:t>Speicherkapazität von</a:t>
            </a:r>
            <a:r>
              <a:rPr lang="en-GB" sz="1600" b="1"/>
              <a:t> 1 Byte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600"/>
          </a:p>
        </p:txBody>
      </p:sp>
      <p:sp>
        <p:nvSpPr>
          <p:cNvPr id="455" name="Google Shape;455;p56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" name="Google Shape;460;p57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61" name="Google Shape;461;p57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462" name="Google Shape;462;p57"/>
          <p:cNvCxnSpPr/>
          <p:nvPr/>
        </p:nvCxnSpPr>
        <p:spPr>
          <a:xfrm>
            <a:off x="7317300" y="3051988"/>
            <a:ext cx="0" cy="162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463" name="Google Shape;463;p5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Methode 2: Verwendung von zwei Tabellen </a:t>
            </a:r>
            <a:endParaRPr/>
          </a:p>
        </p:txBody>
      </p:sp>
      <p:sp>
        <p:nvSpPr>
          <p:cNvPr id="464" name="Google Shape;464;p57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</a:t>
            </a:r>
            <a:r>
              <a:rPr lang="en-GB" sz="1600"/>
              <a:t>Dezimalwerte, die wir </a:t>
            </a:r>
            <a:r>
              <a:rPr lang="en-GB" sz="1600"/>
              <a:t>in dieser Einheit </a:t>
            </a:r>
            <a:r>
              <a:rPr lang="en-GB" sz="1600"/>
              <a:t>verwenden werden</a:t>
            </a:r>
            <a:r>
              <a:rPr lang="en-GB" sz="1600"/>
              <a:t>, sind immer kleiner als 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256</a:t>
            </a:r>
            <a:r>
              <a:rPr lang="en-GB" sz="1600"/>
              <a:t>. </a:t>
            </a:r>
            <a:r>
              <a:rPr lang="en-GB" sz="1600"/>
              <a:t>Das bedeutet, dass sie </a:t>
            </a:r>
            <a:r>
              <a:rPr lang="en-GB" sz="1600" b="1"/>
              <a:t>1 Byte </a:t>
            </a:r>
            <a:r>
              <a:rPr lang="en-GB" sz="1600"/>
              <a:t>Speicherplatz </a:t>
            </a:r>
            <a:r>
              <a:rPr lang="en-GB" sz="1600"/>
              <a:t>beanspruchen</a:t>
            </a:r>
            <a:r>
              <a:rPr lang="en-GB" sz="1600"/>
              <a:t>. </a:t>
            </a:r>
            <a:endParaRPr sz="1600"/>
          </a:p>
        </p:txBody>
      </p:sp>
      <p:sp>
        <p:nvSpPr>
          <p:cNvPr id="465" name="Google Shape;465;p57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</a:t>
            </a:r>
            <a:r>
              <a:rPr lang="en-GB" sz="1600"/>
              <a:t>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471" name="Google Shape;471;p58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72" name="Google Shape;472;p58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73" name="Google Shape;473;p5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</a:t>
            </a:r>
            <a:r>
              <a:rPr lang="en-GB"/>
              <a:t>dezimal </a:t>
            </a:r>
            <a:endParaRPr/>
          </a:p>
        </p:txBody>
      </p:sp>
      <p:sp>
        <p:nvSpPr>
          <p:cNvPr id="474" name="Google Shape;474;p58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480" name="Google Shape;480;p59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81" name="Google Shape;481;p59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82" name="Google Shape;482;p5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dezimal </a:t>
            </a:r>
            <a:endParaRPr/>
          </a:p>
        </p:txBody>
      </p:sp>
      <p:sp>
        <p:nvSpPr>
          <p:cNvPr id="483" name="Google Shape;483;p59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489" name="Google Shape;489;p60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90" name="Google Shape;490;p60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91" name="Google Shape;491;p6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dezimal </a:t>
            </a:r>
            <a:endParaRPr/>
          </a:p>
        </p:txBody>
      </p:sp>
      <p:sp>
        <p:nvSpPr>
          <p:cNvPr id="492" name="Google Shape;492;p60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1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498" name="Google Shape;498;p61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99" name="Google Shape;499;p61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00" name="Google Shape;500;p6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dezimal </a:t>
            </a:r>
            <a:endParaRPr/>
          </a:p>
        </p:txBody>
      </p:sp>
      <p:sp>
        <p:nvSpPr>
          <p:cNvPr id="501" name="Google Shape;501;p61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Ist Binär zur Basis 10 oder zur Basis 2?</a:t>
            </a:r>
            <a:endParaRPr/>
          </a:p>
        </p:txBody>
      </p:sp>
      <p:sp>
        <p:nvSpPr>
          <p:cNvPr id="106" name="Google Shape;106;p1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Basis 10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Basis 2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2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07" name="Google Shape;507;p62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08" name="Google Shape;508;p62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09" name="Google Shape;509;p6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dezimal </a:t>
            </a:r>
            <a:endParaRPr/>
          </a:p>
        </p:txBody>
      </p:sp>
      <p:sp>
        <p:nvSpPr>
          <p:cNvPr id="510" name="Google Shape;510;p62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3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16" name="Google Shape;516;p63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17" name="Google Shape;517;p63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18" name="Google Shape;518;p6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dezimal </a:t>
            </a:r>
            <a:endParaRPr/>
          </a:p>
        </p:txBody>
      </p:sp>
      <p:sp>
        <p:nvSpPr>
          <p:cNvPr id="519" name="Google Shape;519;p63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25" name="Google Shape;525;p64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26" name="Google Shape;526;p64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27" name="Google Shape;527;p6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dezimal </a:t>
            </a:r>
            <a:endParaRPr/>
          </a:p>
        </p:txBody>
      </p:sp>
      <p:sp>
        <p:nvSpPr>
          <p:cNvPr id="528" name="Google Shape;528;p64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A2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-GB" sz="1600"/>
              <a:t> in Dezimalzahlen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34" name="Google Shape;534;p65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35" name="Google Shape;535;p65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536" name="Google Shape;53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8924" y="2707187"/>
            <a:ext cx="958024" cy="94103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 zu dezimal </a:t>
            </a:r>
            <a:endParaRPr/>
          </a:p>
        </p:txBody>
      </p:sp>
      <p:sp>
        <p:nvSpPr>
          <p:cNvPr id="538" name="Google Shape;538;p65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</a:t>
            </a:r>
            <a:r>
              <a:rPr lang="en-GB" sz="1600"/>
              <a:t>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44" name="Google Shape;544;p66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45" name="Google Shape;545;p66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46" name="Google Shape;546;p6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</a:t>
            </a:r>
            <a:r>
              <a:rPr lang="en-GB"/>
              <a:t>hexadezimal </a:t>
            </a:r>
            <a:endParaRPr/>
          </a:p>
        </p:txBody>
      </p:sp>
      <p:sp>
        <p:nvSpPr>
          <p:cNvPr id="547" name="Google Shape;547;p66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7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53" name="Google Shape;553;p67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54" name="Google Shape;554;p67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55" name="Google Shape;555;p6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556" name="Google Shape;556;p67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1v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8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62" name="Google Shape;562;p68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63" name="Google Shape;563;p68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64" name="Google Shape;564;p68"/>
          <p:cNvSpPr txBox="1"/>
          <p:nvPr/>
        </p:nvSpPr>
        <p:spPr>
          <a:xfrm>
            <a:off x="2292288" y="3193488"/>
            <a:ext cx="1959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180 - 128 = 52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5" name="Google Shape;565;p6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566" name="Google Shape;566;p68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9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72" name="Google Shape;572;p69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73" name="Google Shape;573;p69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74" name="Google Shape;574;p69"/>
          <p:cNvSpPr txBox="1"/>
          <p:nvPr/>
        </p:nvSpPr>
        <p:spPr>
          <a:xfrm>
            <a:off x="2292288" y="3193488"/>
            <a:ext cx="1959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180 - 128 = 52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5" name="Google Shape;575;p6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576" name="Google Shape;576;p69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0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82" name="Google Shape;582;p70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83" name="Google Shape;583;p70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84" name="Google Shape;584;p70"/>
          <p:cNvSpPr txBox="1"/>
          <p:nvPr/>
        </p:nvSpPr>
        <p:spPr>
          <a:xfrm>
            <a:off x="2292288" y="3041088"/>
            <a:ext cx="1959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180 - 128 = 52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5" name="Google Shape;585;p7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586" name="Google Shape;586;p70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1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592" name="Google Shape;592;p71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93" name="Google Shape;593;p71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94" name="Google Shape;594;p71"/>
          <p:cNvSpPr txBox="1"/>
          <p:nvPr/>
        </p:nvSpPr>
        <p:spPr>
          <a:xfrm>
            <a:off x="2292288" y="3041088"/>
            <a:ext cx="1959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180 - 128 = 52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52 - 32 = 20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5" name="Google Shape;595;p7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596" name="Google Shape;596;p71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1v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Wie viele Stellen hat das Dezimalsystem?</a:t>
            </a:r>
            <a:endParaRPr/>
          </a:p>
        </p:txBody>
      </p:sp>
      <p:sp>
        <p:nvSpPr>
          <p:cNvPr id="114" name="Google Shape;114;p1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10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2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02" name="Google Shape;602;p72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03" name="Google Shape;603;p72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04" name="Google Shape;604;p72"/>
          <p:cNvSpPr txBox="1"/>
          <p:nvPr/>
        </p:nvSpPr>
        <p:spPr>
          <a:xfrm>
            <a:off x="2292288" y="3041088"/>
            <a:ext cx="1959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180 - 128 = 52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52 - 32 = 20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20 - 16 = 4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5" name="Google Shape;605;p7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606" name="Google Shape;606;p72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3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12" name="Google Shape;612;p73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13" name="Google Shape;613;p73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14" name="Google Shape;614;p73"/>
          <p:cNvSpPr txBox="1"/>
          <p:nvPr/>
        </p:nvSpPr>
        <p:spPr>
          <a:xfrm>
            <a:off x="2292288" y="3041088"/>
            <a:ext cx="1959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180 - 128 = 52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52 - 32 = 20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20 - 16 = 4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5" name="Google Shape;615;p7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616" name="Google Shape;616;p73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4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22" name="Google Shape;622;p74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23" name="Google Shape;623;p74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24" name="Google Shape;624;p7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625" name="Google Shape;625;p74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5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31" name="Google Shape;631;p75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32" name="Google Shape;632;p75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0100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33" name="Google Shape;633;p7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634" name="Google Shape;634;p75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6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40" name="Google Shape;640;p76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41" name="Google Shape;641;p76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0100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42" name="Google Shape;642;p7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643" name="Google Shape;643;p76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1v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7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49" name="Google Shape;649;p77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50" name="Google Shape;650;p77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0100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51" name="Google Shape;651;p7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652" name="Google Shape;652;p77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8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180</a:t>
            </a: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/>
              <a:t> in hexadezimal </a:t>
            </a:r>
            <a:r>
              <a:rPr lang="en-GB" sz="1600"/>
              <a:t>umrechnen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58" name="Google Shape;658;p78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59" name="Google Shape;659;p78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0100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660" name="Google Shape;66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04" y="2971825"/>
            <a:ext cx="647726" cy="6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Dezimal zu hexadezimal </a:t>
            </a:r>
            <a:endParaRPr/>
          </a:p>
        </p:txBody>
      </p:sp>
      <p:sp>
        <p:nvSpPr>
          <p:cNvPr id="662" name="Google Shape;662;p78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9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/>
              <a:t> 11111111in </a:t>
            </a:r>
            <a:r>
              <a:rPr lang="en-GB" sz="1600"/>
              <a:t>Hexadezimal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68" name="Google Shape;668;p79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69" name="Google Shape;669;p79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70" name="Google Shape;670;p7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 zu hexadezimal</a:t>
            </a:r>
            <a:endParaRPr/>
          </a:p>
        </p:txBody>
      </p:sp>
      <p:sp>
        <p:nvSpPr>
          <p:cNvPr id="671" name="Google Shape;671;p79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0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/>
              <a:t> 11111111in Hexadezimal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77" name="Google Shape;677;p80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78" name="Google Shape;678;p80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79" name="Google Shape;679;p8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 zu hexadezimal</a:t>
            </a:r>
            <a:endParaRPr/>
          </a:p>
        </p:txBody>
      </p:sp>
      <p:sp>
        <p:nvSpPr>
          <p:cNvPr id="680" name="Google Shape;680;p80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1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/>
              <a:t> 11111111in Hexadezimal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86" name="Google Shape;686;p81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87" name="Google Shape;687;p81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88" name="Google Shape;688;p8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 zu hexadezimal</a:t>
            </a:r>
            <a:endParaRPr/>
          </a:p>
        </p:txBody>
      </p:sp>
      <p:sp>
        <p:nvSpPr>
          <p:cNvPr id="689" name="Google Shape;689;p81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Wie viele Stellen hat das Dezimalsystem?</a:t>
            </a:r>
            <a:endParaRPr/>
          </a:p>
        </p:txBody>
      </p:sp>
      <p:sp>
        <p:nvSpPr>
          <p:cNvPr id="122" name="Google Shape;122;p1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10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2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/>
              <a:t> 11111111in Hexadezimal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695" name="Google Shape;695;p82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96" name="Google Shape;696;p82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97" name="Google Shape;697;p8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 zu hexadezimal</a:t>
            </a:r>
            <a:endParaRPr/>
          </a:p>
        </p:txBody>
      </p:sp>
      <p:sp>
        <p:nvSpPr>
          <p:cNvPr id="698" name="Google Shape;698;p82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3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/>
              <a:t> 11111111in Hexadezimal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704" name="Google Shape;704;p83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705" name="Google Shape;705;p83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06" name="Google Shape;706;p8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 zu hexadezimal</a:t>
            </a:r>
            <a:endParaRPr/>
          </a:p>
        </p:txBody>
      </p:sp>
      <p:sp>
        <p:nvSpPr>
          <p:cNvPr id="707" name="Google Shape;707;p83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4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/>
              <a:t> 11111111in Hexadezimal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713" name="Google Shape;713;p84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714" name="Google Shape;714;p84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15" name="Google Shape;715;p8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 zu hexadezimal</a:t>
            </a:r>
            <a:endParaRPr/>
          </a:p>
        </p:txBody>
      </p:sp>
      <p:sp>
        <p:nvSpPr>
          <p:cNvPr id="716" name="Google Shape;716;p84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5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aseline="-25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/>
              <a:t> 11111111in Hexadezimal </a:t>
            </a:r>
            <a:r>
              <a:rPr lang="en-GB" sz="1600"/>
              <a:t>umwandeln</a:t>
            </a:r>
            <a:r>
              <a:rPr lang="en-GB" sz="1600"/>
              <a:t>.</a:t>
            </a:r>
            <a:endParaRPr sz="1600"/>
          </a:p>
        </p:txBody>
      </p:sp>
      <p:graphicFrame>
        <p:nvGraphicFramePr>
          <p:cNvPr id="722" name="Google Shape;722;p85"/>
          <p:cNvGraphicFramePr/>
          <p:nvPr/>
        </p:nvGraphicFramePr>
        <p:xfrm>
          <a:off x="458975" y="142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723" name="Google Shape;723;p85"/>
          <p:cNvGraphicFramePr/>
          <p:nvPr/>
        </p:nvGraphicFramePr>
        <p:xfrm>
          <a:off x="458975" y="236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{2007685E-5961-4E7D-9AA5-755FC43C2F1E}</a:tableStyleId>
              </a:tblPr>
              <a:tblGrid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  <a:gridCol w="598400"/>
              </a:tblGrid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HEX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8421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FF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1111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724" name="Google Shape;72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04" y="2945300"/>
            <a:ext cx="641150" cy="6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Binär zu hexadezimal</a:t>
            </a:r>
            <a:endParaRPr/>
          </a:p>
        </p:txBody>
      </p:sp>
      <p:sp>
        <p:nvSpPr>
          <p:cNvPr id="726" name="Google Shape;726;p85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Versuchen Sie, Ihre eigenen Umrechnungen mit </a:t>
            </a:r>
            <a:r>
              <a:rPr lang="en-GB"/>
              <a:t>der "Zwei-Tabellen-Methode" </a:t>
            </a:r>
            <a:r>
              <a:rPr lang="en-GB"/>
              <a:t>durchzuführen</a:t>
            </a:r>
            <a:r>
              <a:rPr lang="en-GB"/>
              <a:t>, indem Sie das </a:t>
            </a:r>
            <a:r>
              <a:rPr lang="en-GB" b="1"/>
              <a:t>Arbeitsblatt </a:t>
            </a:r>
            <a:r>
              <a:rPr lang="en-GB"/>
              <a:t>durcharbeiten</a:t>
            </a:r>
            <a:r>
              <a:rPr lang="en-GB" b="1"/>
              <a:t>. </a:t>
            </a:r>
            <a:endParaRPr/>
          </a:p>
        </p:txBody>
      </p:sp>
      <p:sp>
        <p:nvSpPr>
          <p:cNvPr id="732" name="Google Shape;732;p8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Versuchen Sie es selbst!</a:t>
            </a:r>
            <a:endParaRPr/>
          </a:p>
        </p:txBody>
      </p:sp>
      <p:sp>
        <p:nvSpPr>
          <p:cNvPr id="733" name="Google Shape;733;p8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734" name="Google Shape;73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123" y="478463"/>
            <a:ext cx="4592776" cy="41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Wir haben nun alle </a:t>
            </a:r>
            <a:r>
              <a:rPr lang="en-GB"/>
              <a:t>Zahlenelemente der </a:t>
            </a:r>
            <a:r>
              <a:rPr lang="en-GB"/>
              <a:t>Einheit </a:t>
            </a:r>
            <a:r>
              <a:rPr lang="en-GB" b="1"/>
              <a:t>Datendarstellungen </a:t>
            </a:r>
            <a:r>
              <a:rPr lang="en-GB"/>
              <a:t>behandelt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Es ist Zeit für ein Quiz, um zu sehen, ob Sie sich </a:t>
            </a:r>
            <a:r>
              <a:rPr lang="en-GB" b="1"/>
              <a:t>alles </a:t>
            </a:r>
            <a:r>
              <a:rPr lang="en-GB"/>
              <a:t>merken können</a:t>
            </a:r>
            <a:r>
              <a:rPr lang="en-GB"/>
              <a:t>!</a:t>
            </a:r>
            <a:endParaRPr/>
          </a:p>
        </p:txBody>
      </p:sp>
      <p:sp>
        <p:nvSpPr>
          <p:cNvPr id="740" name="Google Shape;740;p8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Das Quiz von allem!</a:t>
            </a:r>
            <a:endParaRPr/>
          </a:p>
        </p:txBody>
      </p:sp>
      <p:sp>
        <p:nvSpPr>
          <p:cNvPr id="741" name="Google Shape;741;p8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  <p:pic>
        <p:nvPicPr>
          <p:cNvPr id="742" name="Google Shape;74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402" y="831330"/>
            <a:ext cx="4096501" cy="348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Sie haben gelernt, wie man hexadezimal rechnet und wie man Umrechnungen vornimmt.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Nächste Lektion</a:t>
            </a:r>
            <a:endParaRPr/>
          </a:p>
        </p:txBody>
      </p:sp>
      <p:sp>
        <p:nvSpPr>
          <p:cNvPr id="749" name="Google Shape;749;p88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der nächsten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Lernen, wie Text mit Binärzahlen dargestellt wird</a:t>
            </a:r>
            <a:endParaRPr/>
          </a:p>
        </p:txBody>
      </p:sp>
      <p:sp>
        <p:nvSpPr>
          <p:cNvPr id="750" name="Google Shape;750;p8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Zusammenfassung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sp>
        <p:nvSpPr>
          <p:cNvPr id="130" name="Google Shape;130;p20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16!</a:t>
            </a:r>
            <a:endParaRPr sz="1600" b="1"/>
          </a:p>
        </p:txBody>
      </p:sp>
      <p:sp>
        <p:nvSpPr>
          <p:cNvPr id="131" name="Google Shape;131;p20"/>
          <p:cNvSpPr txBox="1"/>
          <p:nvPr>
            <p:ph type="body" idx="1"/>
          </p:nvPr>
        </p:nvSpPr>
        <p:spPr>
          <a:xfrm>
            <a:off x="310900" y="1017699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Hexadezimal ist ein </a:t>
            </a:r>
            <a:r>
              <a:rPr lang="en-GB"/>
              <a:t>Zahlensystem </a:t>
            </a:r>
            <a:r>
              <a:rPr lang="en-GB" b="1"/>
              <a:t>zur Basis 16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Wie viele Ziffern hat sie Ihrer Meinung nach?</a:t>
            </a:r>
            <a:endParaRPr/>
          </a:p>
        </p:txBody>
      </p:sp>
      <p:sp>
        <p:nvSpPr>
          <p:cNvPr id="132" name="Google Shape;132;p2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Hexadezimal</a:t>
            </a:r>
            <a:endParaRPr/>
          </a:p>
        </p:txBody>
      </p:sp>
      <p:sp>
        <p:nvSpPr>
          <p:cNvPr id="138" name="Google Shape;138;p2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Die für Hexadezimal verwendeten Ziffern sind: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0, 1, 2, 3, 4, 5, 6, 7,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8, 9, A, B, C, D, E, F</a:t>
            </a:r>
            <a:endParaRPr/>
          </a:p>
        </p:txBody>
      </p:sp>
      <p:sp>
        <p:nvSpPr>
          <p:cNvPr id="139" name="Google Shape;139;p2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